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Inter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514481B-C617-4C96-814A-8B999B3AF95A}">
  <a:tblStyle styleId="{B514481B-C617-4C96-814A-8B999B3AF95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Inter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InterMedium-italic.fntdata"/><Relationship Id="rId6" Type="http://schemas.openxmlformats.org/officeDocument/2006/relationships/notesMaster" Target="notesMasters/notesMaster1.xml"/><Relationship Id="rId18" Type="http://schemas.openxmlformats.org/officeDocument/2006/relationships/font" Target="fonts/Inter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17a62ce2_0_3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17a62ce2_0_3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0c2014d796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0c2014d796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480ab6448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480ab644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1ab831372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1ab83137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9"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2.png"/><Relationship Id="rId7" Type="http://schemas.openxmlformats.org/officeDocument/2006/relationships/image" Target="../media/image6.png"/><Relationship Id="rId8" Type="http://schemas.openxmlformats.org/officeDocument/2006/relationships/image" Target="../media/image4.png"/></Relationships>
</file>

<file path=ppt/slides/_rels/slide2.xml.rels><?xml version="1.0" encoding="UTF-8" standalone="yes"?><Relationships xmlns="http://schemas.openxmlformats.org/package/2006/relationships"><Relationship Id="rId11" Type="http://schemas.openxmlformats.org/officeDocument/2006/relationships/hyperlink" Target="https://www.mountvernon.org/library/digitalhistory/digital-encyclopedia/article/first-continental-congress" TargetMode="External"/><Relationship Id="rId10" Type="http://schemas.openxmlformats.org/officeDocument/2006/relationships/hyperlink" Target="https://www.mountvernon.org/library/digitalhistory/digital-encyclopedia/article/the-coercive-intolerable-acts-of-1774" TargetMode="External"/><Relationship Id="rId13" Type="http://schemas.openxmlformats.org/officeDocument/2006/relationships/hyperlink" Target="https://www.archives.gov/founding-docs/declaration-history" TargetMode="External"/><Relationship Id="rId12" Type="http://schemas.openxmlformats.org/officeDocument/2006/relationships/hyperlink" Target="https://www.battlefields.org/learn/articles/lexington-and-concord-shot-heard-round-world"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9" Type="http://schemas.openxmlformats.org/officeDocument/2006/relationships/hyperlink" Target="https://ed.ted.com/lessons/the-story-behind-the-boston-tea-party-ben-labaree" TargetMode="External"/><Relationship Id="rId5" Type="http://schemas.openxmlformats.org/officeDocument/2006/relationships/hyperlink" Target="https://history.state.gov/milestones/1750-1775/french-indian-war" TargetMode="External"/><Relationship Id="rId6" Type="http://schemas.openxmlformats.org/officeDocument/2006/relationships/hyperlink" Target="https://www.gilderlehrman.org/history-resources/spotlight-primary-source/stamp-act-1765" TargetMode="External"/><Relationship Id="rId7" Type="http://schemas.openxmlformats.org/officeDocument/2006/relationships/hyperlink" Target="https://www.battlefields.org/learn/articles/townshend-revenue-act" TargetMode="External"/><Relationship Id="rId8" Type="http://schemas.openxmlformats.org/officeDocument/2006/relationships/hyperlink" Target="https://www.nps.gov/articles/000/boston-massacre.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Unit 4: The American Revolution (1754-1783)</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Road to Revolution Timeline Project</a:t>
            </a:r>
            <a:endParaRPr sz="2200">
              <a:solidFill>
                <a:schemeClr val="dk1"/>
              </a:solidFill>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952500" y="7482700"/>
          <a:ext cx="3000000" cy="3000000"/>
        </p:xfrm>
        <a:graphic>
          <a:graphicData uri="http://schemas.openxmlformats.org/drawingml/2006/table">
            <a:tbl>
              <a:tblPr>
                <a:noFill/>
                <a:tableStyleId>{B514481B-C617-4C96-814A-8B999B3AF95A}</a:tableStyleId>
              </a:tblPr>
              <a:tblGrid>
                <a:gridCol w="2933700"/>
                <a:gridCol w="2933700"/>
              </a:tblGrid>
              <a:tr h="4490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60" name="Google Shape;60;p13"/>
          <p:cNvSpPr txBox="1"/>
          <p:nvPr/>
        </p:nvSpPr>
        <p:spPr>
          <a:xfrm>
            <a:off x="2135625" y="7087175"/>
            <a:ext cx="38157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Group Member Names</a:t>
            </a:r>
            <a:endParaRPr b="1" sz="1800">
              <a:solidFill>
                <a:schemeClr val="dk1"/>
              </a:solidFill>
              <a:latin typeface="Halant"/>
              <a:ea typeface="Halant"/>
              <a:cs typeface="Halant"/>
              <a:sym typeface="Halant"/>
            </a:endParaRPr>
          </a:p>
        </p:txBody>
      </p:sp>
      <p:sp>
        <p:nvSpPr>
          <p:cNvPr id="61" name="Google Shape;61;p13"/>
          <p:cNvSpPr txBox="1"/>
          <p:nvPr/>
        </p:nvSpPr>
        <p:spPr>
          <a:xfrm>
            <a:off x="423000" y="3725400"/>
            <a:ext cx="6926400" cy="3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Your Timeline Must Include:</a:t>
            </a:r>
            <a:endParaRPr b="1" sz="18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Inter"/>
              <a:buChar char="●"/>
            </a:pPr>
            <a:r>
              <a:rPr lang="en" sz="1200">
                <a:solidFill>
                  <a:schemeClr val="dk1"/>
                </a:solidFill>
                <a:latin typeface="Inter"/>
                <a:ea typeface="Inter"/>
                <a:cs typeface="Inter"/>
                <a:sym typeface="Inter"/>
              </a:rPr>
              <a:t>A contextualization statement (3-4 sentences) at the top that effectively provides the setting for the various causes in the timeline.</a:t>
            </a:r>
            <a:endParaRPr sz="12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Char char="●"/>
            </a:pPr>
            <a:r>
              <a:rPr lang="en" sz="1200">
                <a:solidFill>
                  <a:schemeClr val="dk1"/>
                </a:solidFill>
                <a:latin typeface="Inter"/>
                <a:ea typeface="Inter"/>
                <a:cs typeface="Inter"/>
                <a:sym typeface="Inter"/>
              </a:rPr>
              <a:t>Accurately located dates (i.e. if you are making a mark for each year, then place all years 1 inch apart, or 2 inches apart)  *</a:t>
            </a:r>
            <a:r>
              <a:rPr lang="en" sz="1000">
                <a:solidFill>
                  <a:schemeClr val="dk1"/>
                </a:solidFill>
                <a:latin typeface="Inter"/>
                <a:ea typeface="Inter"/>
                <a:cs typeface="Inter"/>
                <a:sym typeface="Inter"/>
              </a:rPr>
              <a:t>All timelines should start at the year 1763, so for the French and Indian War simply write that the war lasted 1754-1763, while starting the event at 1763.</a:t>
            </a:r>
            <a:endParaRPr sz="10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All 6 events must be labeled clearly with the appropriate dates, accompanied by a visual (either printed or hand drawn) to depict the event.</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Three of the events must have a CER paragraph description of the event </a:t>
            </a:r>
            <a:r>
              <a:rPr i="1" lang="en" sz="1200">
                <a:solidFill>
                  <a:schemeClr val="dk1"/>
                </a:solidFill>
                <a:latin typeface="Inter"/>
                <a:ea typeface="Inter"/>
                <a:cs typeface="Inter"/>
                <a:sym typeface="Inter"/>
              </a:rPr>
              <a:t>and why </a:t>
            </a:r>
            <a:r>
              <a:rPr lang="en" sz="1200">
                <a:solidFill>
                  <a:schemeClr val="dk1"/>
                </a:solidFill>
                <a:latin typeface="Inter"/>
                <a:ea typeface="Inter"/>
                <a:cs typeface="Inter"/>
                <a:sym typeface="Inter"/>
              </a:rPr>
              <a:t>the event was a major cause of the Revolution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Char char="●"/>
            </a:pPr>
            <a:r>
              <a:rPr lang="en" sz="1200">
                <a:solidFill>
                  <a:schemeClr val="dk1"/>
                </a:solidFill>
                <a:latin typeface="Inter"/>
                <a:ea typeface="Inter"/>
                <a:cs typeface="Inter"/>
                <a:sym typeface="Inter"/>
              </a:rPr>
              <a:t>The other three events can be described with a three sentence summary.</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Char char="●"/>
            </a:pPr>
            <a:r>
              <a:rPr lang="en" sz="1200">
                <a:solidFill>
                  <a:schemeClr val="dk1"/>
                </a:solidFill>
                <a:latin typeface="Inter"/>
                <a:ea typeface="Inter"/>
                <a:cs typeface="Inter"/>
                <a:sym typeface="Inter"/>
              </a:rPr>
              <a:t>Demonstrate which events you both think are the MOST influential in causing the American Revolution. </a:t>
            </a:r>
            <a:r>
              <a:rPr lang="en" sz="1000">
                <a:solidFill>
                  <a:schemeClr val="dk1"/>
                </a:solidFill>
                <a:latin typeface="Inter"/>
                <a:ea typeface="Inter"/>
                <a:cs typeface="Inter"/>
                <a:sym typeface="Inter"/>
              </a:rPr>
              <a:t>(Be creative! Maybe more important events are bigger, or in bold, or extra color, etc.)</a:t>
            </a:r>
            <a:endParaRPr sz="1200">
              <a:solidFill>
                <a:schemeClr val="dk1"/>
              </a:solidFill>
              <a:latin typeface="Inter"/>
              <a:ea typeface="Inter"/>
              <a:cs typeface="Inter"/>
              <a:sym typeface="Inter"/>
            </a:endParaRPr>
          </a:p>
        </p:txBody>
      </p:sp>
      <p:sp>
        <p:nvSpPr>
          <p:cNvPr id="62" name="Google Shape;62;p13"/>
          <p:cNvSpPr txBox="1"/>
          <p:nvPr/>
        </p:nvSpPr>
        <p:spPr>
          <a:xfrm>
            <a:off x="1041350" y="996313"/>
            <a:ext cx="5689800" cy="125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For this project, you will be creating a timeline of 6 major events that </a:t>
            </a:r>
            <a:r>
              <a:rPr lang="en" sz="1200">
                <a:solidFill>
                  <a:schemeClr val="dk1"/>
                </a:solidFill>
                <a:latin typeface="Inter"/>
                <a:ea typeface="Inter"/>
                <a:cs typeface="Inter"/>
                <a:sym typeface="Inter"/>
              </a:rPr>
              <a:t>caused</a:t>
            </a:r>
            <a:r>
              <a:rPr lang="en" sz="1200">
                <a:solidFill>
                  <a:schemeClr val="dk1"/>
                </a:solidFill>
                <a:latin typeface="Inter"/>
                <a:ea typeface="Inter"/>
                <a:cs typeface="Inter"/>
                <a:sym typeface="Inter"/>
              </a:rPr>
              <a:t> the American Revolution. Student pairs will conduct research on 6 of the 10 events listed on the next page and create a visual timeline from 1763-1776.</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Every pair must include the French and Indian War as the first cause and the Declaration of Independence as the last cause. Groups can choose any other four events from the </a:t>
            </a:r>
            <a:r>
              <a:rPr lang="en" sz="1200">
                <a:solidFill>
                  <a:schemeClr val="dk1"/>
                </a:solidFill>
                <a:latin typeface="Inter"/>
                <a:ea typeface="Inter"/>
                <a:cs typeface="Inter"/>
                <a:sym typeface="Inter"/>
              </a:rPr>
              <a:t>list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pic>
        <p:nvPicPr>
          <p:cNvPr id="63" name="Google Shape;63;p13"/>
          <p:cNvPicPr preferRelativeResize="0"/>
          <p:nvPr/>
        </p:nvPicPr>
        <p:blipFill rotWithShape="1">
          <a:blip r:embed="rId5">
            <a:alphaModFix/>
          </a:blip>
          <a:srcRect b="51463" l="0" r="0" t="0"/>
          <a:stretch/>
        </p:blipFill>
        <p:spPr>
          <a:xfrm>
            <a:off x="445763" y="2473837"/>
            <a:ext cx="2041551" cy="1221051"/>
          </a:xfrm>
          <a:prstGeom prst="rect">
            <a:avLst/>
          </a:prstGeom>
          <a:noFill/>
          <a:ln>
            <a:noFill/>
          </a:ln>
        </p:spPr>
      </p:pic>
      <p:pic>
        <p:nvPicPr>
          <p:cNvPr id="64" name="Google Shape;64;p13"/>
          <p:cNvPicPr preferRelativeResize="0"/>
          <p:nvPr/>
        </p:nvPicPr>
        <p:blipFill>
          <a:blip r:embed="rId6">
            <a:alphaModFix/>
          </a:blip>
          <a:stretch>
            <a:fillRect/>
          </a:stretch>
        </p:blipFill>
        <p:spPr>
          <a:xfrm>
            <a:off x="2639713" y="2473837"/>
            <a:ext cx="2130079" cy="1221050"/>
          </a:xfrm>
          <a:prstGeom prst="rect">
            <a:avLst/>
          </a:prstGeom>
          <a:noFill/>
          <a:ln>
            <a:noFill/>
          </a:ln>
        </p:spPr>
      </p:pic>
      <p:pic>
        <p:nvPicPr>
          <p:cNvPr id="65" name="Google Shape;65;p13"/>
          <p:cNvPicPr preferRelativeResize="0"/>
          <p:nvPr/>
        </p:nvPicPr>
        <p:blipFill>
          <a:blip r:embed="rId7">
            <a:alphaModFix/>
          </a:blip>
          <a:stretch>
            <a:fillRect/>
          </a:stretch>
        </p:blipFill>
        <p:spPr>
          <a:xfrm>
            <a:off x="4922195" y="2462955"/>
            <a:ext cx="2404541" cy="1221050"/>
          </a:xfrm>
          <a:prstGeom prst="rect">
            <a:avLst/>
          </a:prstGeom>
          <a:noFill/>
          <a:ln>
            <a:noFill/>
          </a:ln>
        </p:spPr>
      </p:pic>
      <p:sp>
        <p:nvSpPr>
          <p:cNvPr id="66" name="Google Shape;66;p13"/>
          <p:cNvSpPr txBox="1"/>
          <p:nvPr/>
        </p:nvSpPr>
        <p:spPr>
          <a:xfrm>
            <a:off x="349400" y="7999612"/>
            <a:ext cx="7073700" cy="125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Each partner will be responsible for three events to research. For the writing portion, each partner must complete at least 1 CER paragraph. This means one student will write 2 CER paragraphs and one student will write 1 CER paragraph and the contextualization statement. Students must </a:t>
            </a:r>
            <a:r>
              <a:rPr i="1" lang="en" sz="1200">
                <a:solidFill>
                  <a:schemeClr val="dk1"/>
                </a:solidFill>
                <a:latin typeface="Inter"/>
                <a:ea typeface="Inter"/>
                <a:cs typeface="Inter"/>
                <a:sym typeface="Inter"/>
              </a:rPr>
              <a:t>sign their names</a:t>
            </a:r>
            <a:r>
              <a:rPr lang="en" sz="1200">
                <a:solidFill>
                  <a:schemeClr val="dk1"/>
                </a:solidFill>
                <a:latin typeface="Inter"/>
                <a:ea typeface="Inter"/>
                <a:cs typeface="Inter"/>
                <a:sym typeface="Inter"/>
              </a:rPr>
              <a:t> next to the events they focused on.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Each pair must fill out all of the research pages before beginning on the actual timeline.</a:t>
            </a:r>
            <a:endParaRPr sz="1200">
              <a:solidFill>
                <a:schemeClr val="dk1"/>
              </a:solidFill>
              <a:latin typeface="Inter"/>
              <a:ea typeface="Inter"/>
              <a:cs typeface="Inter"/>
              <a:sym typeface="Inter"/>
            </a:endParaRPr>
          </a:p>
        </p:txBody>
      </p:sp>
      <p:pic>
        <p:nvPicPr>
          <p:cNvPr id="67" name="Google Shape;67;p13" title="Causation@2x transparent.png"/>
          <p:cNvPicPr preferRelativeResize="0"/>
          <p:nvPr/>
        </p:nvPicPr>
        <p:blipFill>
          <a:blip r:embed="rId8">
            <a:alphaModFix/>
          </a:blip>
          <a:stretch>
            <a:fillRect/>
          </a:stretch>
        </p:blipFill>
        <p:spPr>
          <a:xfrm>
            <a:off x="469550" y="1324625"/>
            <a:ext cx="595575" cy="595575"/>
          </a:xfrm>
          <a:prstGeom prst="rect">
            <a:avLst/>
          </a:prstGeom>
          <a:noFill/>
          <a:ln>
            <a:noFill/>
          </a:ln>
        </p:spPr>
      </p:pic>
      <p:pic>
        <p:nvPicPr>
          <p:cNvPr id="68" name="Google Shape;68;p13" title="Continuity_Change@2x transparent.png"/>
          <p:cNvPicPr preferRelativeResize="0"/>
          <p:nvPr/>
        </p:nvPicPr>
        <p:blipFill>
          <a:blip r:embed="rId9">
            <a:alphaModFix/>
          </a:blip>
          <a:stretch>
            <a:fillRect/>
          </a:stretch>
        </p:blipFill>
        <p:spPr>
          <a:xfrm>
            <a:off x="6731150" y="1319188"/>
            <a:ext cx="595575" cy="595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2" name="Shape 72"/>
        <p:cNvGrpSpPr/>
        <p:nvPr/>
      </p:nvGrpSpPr>
      <p:grpSpPr>
        <a:xfrm>
          <a:off x="0" y="0"/>
          <a:ext cx="0" cy="0"/>
          <a:chOff x="0" y="0"/>
          <a:chExt cx="0" cy="0"/>
        </a:xfrm>
      </p:grpSpPr>
      <p:pic>
        <p:nvPicPr>
          <p:cNvPr id="73" name="Google Shape;73;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4" name="Google Shape;74;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Unit 4 Road to Revolution 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Revolution Events List</a:t>
            </a:r>
            <a:endParaRPr sz="2200">
              <a:solidFill>
                <a:schemeClr val="dk1"/>
              </a:solidFill>
              <a:latin typeface="Inter Medium"/>
              <a:ea typeface="Inter Medium"/>
              <a:cs typeface="Inter Medium"/>
              <a:sym typeface="Inter Medium"/>
            </a:endParaRPr>
          </a:p>
        </p:txBody>
      </p:sp>
      <p:pic>
        <p:nvPicPr>
          <p:cNvPr id="75" name="Google Shape;75;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76" name="Google Shape;7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8" name="Google Shape;78;p14"/>
          <p:cNvSpPr txBox="1"/>
          <p:nvPr/>
        </p:nvSpPr>
        <p:spPr>
          <a:xfrm>
            <a:off x="349400" y="1096475"/>
            <a:ext cx="7073700" cy="81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Halant"/>
                <a:ea typeface="Halant"/>
                <a:cs typeface="Halant"/>
                <a:sym typeface="Halant"/>
              </a:rPr>
              <a:t>Below are the various events to choose from on the road to Revolution. Remember, all groups must make the French and Indian War their first event and the Declaration of Independence </a:t>
            </a:r>
            <a:r>
              <a:rPr b="1" lang="en" sz="1600">
                <a:solidFill>
                  <a:schemeClr val="dk1"/>
                </a:solidFill>
                <a:latin typeface="Halant"/>
                <a:ea typeface="Halant"/>
                <a:cs typeface="Halant"/>
                <a:sym typeface="Halant"/>
              </a:rPr>
              <a:t>their</a:t>
            </a:r>
            <a:r>
              <a:rPr b="1" lang="en" sz="1600">
                <a:solidFill>
                  <a:schemeClr val="dk1"/>
                </a:solidFill>
                <a:latin typeface="Halant"/>
                <a:ea typeface="Halant"/>
                <a:cs typeface="Halant"/>
                <a:sym typeface="Halant"/>
              </a:rPr>
              <a:t> last.</a:t>
            </a:r>
            <a:endParaRPr b="1" sz="1600">
              <a:solidFill>
                <a:schemeClr val="dk1"/>
              </a:solidFill>
              <a:latin typeface="Halant"/>
              <a:ea typeface="Halant"/>
              <a:cs typeface="Halant"/>
              <a:sym typeface="Halant"/>
            </a:endParaRPr>
          </a:p>
          <a:p>
            <a:pPr indent="0" lvl="0" marL="0" rtl="0" algn="l">
              <a:spcBef>
                <a:spcPts val="0"/>
              </a:spcBef>
              <a:spcAft>
                <a:spcPts val="0"/>
              </a:spcAft>
              <a:buNone/>
            </a:pPr>
            <a:r>
              <a:t/>
            </a:r>
            <a:endParaRPr b="1" sz="1600">
              <a:solidFill>
                <a:schemeClr val="dk1"/>
              </a:solidFill>
              <a:latin typeface="Halant"/>
              <a:ea typeface="Halant"/>
              <a:cs typeface="Halant"/>
              <a:sym typeface="Halant"/>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French and Indian War (1754-1763) </a:t>
            </a:r>
            <a:r>
              <a:rPr lang="en" sz="1200" u="sng">
                <a:solidFill>
                  <a:srgbClr val="6484F3"/>
                </a:solidFill>
                <a:latin typeface="Inter"/>
                <a:ea typeface="Inter"/>
                <a:cs typeface="Inter"/>
                <a:sym typeface="Inter"/>
                <a:hlinkClick r:id="rId5">
                  <a:extLst>
                    <a:ext uri="{A12FA001-AC4F-418D-AE19-62706E023703}">
                      <ahyp:hlinkClr val="tx"/>
                    </a:ext>
                  </a:extLst>
                </a:hlinkClick>
              </a:rPr>
              <a:t>https://history.state.gov/milestones/1750-1775/french-indian-war</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Proclamation of 1763 </a:t>
            </a:r>
            <a:r>
              <a:rPr lang="en" sz="1200" u="sng">
                <a:solidFill>
                  <a:srgbClr val="6484F3"/>
                </a:solidFill>
                <a:latin typeface="Inter"/>
                <a:ea typeface="Inter"/>
                <a:cs typeface="Inter"/>
                <a:sym typeface="Inter"/>
              </a:rPr>
              <a:t>https://www.mountvernon.org/library/digitalhistory/digital-encyclopedia/article/proclamation-line-of-1763</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Stamp Act (March 22, 1765) </a:t>
            </a:r>
            <a:r>
              <a:rPr lang="en" sz="1150" u="sng">
                <a:solidFill>
                  <a:srgbClr val="6484F3"/>
                </a:solidFill>
                <a:latin typeface="Inter"/>
                <a:ea typeface="Inter"/>
                <a:cs typeface="Inter"/>
                <a:sym typeface="Inter"/>
                <a:hlinkClick r:id="rId6">
                  <a:extLst>
                    <a:ext uri="{A12FA001-AC4F-418D-AE19-62706E023703}">
                      <ahyp:hlinkClr val="tx"/>
                    </a:ext>
                  </a:extLst>
                </a:hlinkClick>
              </a:rPr>
              <a:t>https://www.gilderlehrman.org/history-resources/spotlight-primary-source/stamp-act-1765</a:t>
            </a:r>
            <a:r>
              <a:rPr lang="en" sz="1150">
                <a:solidFill>
                  <a:srgbClr val="6484F3"/>
                </a:solidFill>
                <a:latin typeface="Inter"/>
                <a:ea typeface="Inter"/>
                <a:cs typeface="Inter"/>
                <a:sym typeface="Inter"/>
              </a:rPr>
              <a:t> </a:t>
            </a:r>
            <a:endParaRPr sz="115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Townshend Acts (Jun 15-July 2, 1767) </a:t>
            </a:r>
            <a:r>
              <a:rPr lang="en" sz="1200" u="sng">
                <a:solidFill>
                  <a:srgbClr val="6484F3"/>
                </a:solidFill>
                <a:latin typeface="Inter"/>
                <a:ea typeface="Inter"/>
                <a:cs typeface="Inter"/>
                <a:sym typeface="Inter"/>
                <a:hlinkClick r:id="rId7">
                  <a:extLst>
                    <a:ext uri="{A12FA001-AC4F-418D-AE19-62706E023703}">
                      <ahyp:hlinkClr val="tx"/>
                    </a:ext>
                  </a:extLst>
                </a:hlinkClick>
              </a:rPr>
              <a:t>https://www.battlefields.org/learn/articles/townshend-revenue-act</a:t>
            </a:r>
            <a:r>
              <a:rPr lang="en" sz="1200">
                <a:solidFill>
                  <a:srgbClr val="6484F3"/>
                </a:solidFill>
                <a:latin typeface="Inter"/>
                <a:ea typeface="Inter"/>
                <a:cs typeface="Inter"/>
                <a:sym typeface="Inter"/>
              </a:rPr>
              <a:t> </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Boston Massacre (March 5, 1770) </a:t>
            </a:r>
            <a:r>
              <a:rPr lang="en" sz="1200" u="sng">
                <a:solidFill>
                  <a:srgbClr val="6484F3"/>
                </a:solidFill>
                <a:latin typeface="Inter"/>
                <a:ea typeface="Inter"/>
                <a:cs typeface="Inter"/>
                <a:sym typeface="Inter"/>
                <a:hlinkClick r:id="rId8">
                  <a:extLst>
                    <a:ext uri="{A12FA001-AC4F-418D-AE19-62706E023703}">
                      <ahyp:hlinkClr val="tx"/>
                    </a:ext>
                  </a:extLst>
                </a:hlinkClick>
              </a:rPr>
              <a:t>https://www.nps.gov/articles/000/boston-massacre.htm</a:t>
            </a:r>
            <a:r>
              <a:rPr lang="en" sz="1200">
                <a:solidFill>
                  <a:srgbClr val="6484F3"/>
                </a:solidFill>
                <a:latin typeface="Inter"/>
                <a:ea typeface="Inter"/>
                <a:cs typeface="Inter"/>
                <a:sym typeface="Inter"/>
              </a:rPr>
              <a:t> </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Boston Tea Party (1773) </a:t>
            </a:r>
            <a:r>
              <a:rPr lang="en" sz="1200" u="sng">
                <a:solidFill>
                  <a:srgbClr val="6484F3"/>
                </a:solidFill>
                <a:latin typeface="Inter"/>
                <a:ea typeface="Inter"/>
                <a:cs typeface="Inter"/>
                <a:sym typeface="Inter"/>
                <a:hlinkClick r:id="rId9">
                  <a:extLst>
                    <a:ext uri="{A12FA001-AC4F-418D-AE19-62706E023703}">
                      <ahyp:hlinkClr val="tx"/>
                    </a:ext>
                  </a:extLst>
                </a:hlinkClick>
              </a:rPr>
              <a:t>https://ed.ted.com/lessons/the-story-behind-the-boston-tea-party-ben-labaree</a:t>
            </a:r>
            <a:r>
              <a:rPr lang="en" sz="1200">
                <a:solidFill>
                  <a:srgbClr val="6484F3"/>
                </a:solidFill>
                <a:latin typeface="Inter"/>
                <a:ea typeface="Inter"/>
                <a:cs typeface="Inter"/>
                <a:sym typeface="Inter"/>
              </a:rPr>
              <a:t> </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Coercive (Intolerable) Acts of 1774 </a:t>
            </a:r>
            <a:r>
              <a:rPr lang="en" sz="1200" u="sng">
                <a:solidFill>
                  <a:srgbClr val="6484F3"/>
                </a:solidFill>
                <a:latin typeface="Inter"/>
                <a:ea typeface="Inter"/>
                <a:cs typeface="Inter"/>
                <a:sym typeface="Inter"/>
                <a:hlinkClick r:id="rId10">
                  <a:extLst>
                    <a:ext uri="{A12FA001-AC4F-418D-AE19-62706E023703}">
                      <ahyp:hlinkClr val="tx"/>
                    </a:ext>
                  </a:extLst>
                </a:hlinkClick>
              </a:rPr>
              <a:t>https://www.mountvernon.org/library/digitalhistory/digital-encyclopedia/article/the-coercive-intolerable-acts-of-1774</a:t>
            </a:r>
            <a:r>
              <a:rPr lang="en" sz="1200">
                <a:solidFill>
                  <a:srgbClr val="6484F3"/>
                </a:solidFill>
                <a:latin typeface="Inter"/>
                <a:ea typeface="Inter"/>
                <a:cs typeface="Inter"/>
                <a:sym typeface="Inter"/>
              </a:rPr>
              <a:t> </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None/>
            </a:pPr>
            <a:r>
              <a:t/>
            </a:r>
            <a:endParaRPr sz="1200">
              <a:solidFill>
                <a:srgbClr val="6484F3"/>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First Continental Congress (1774)</a:t>
            </a:r>
            <a:endParaRPr b="1" sz="1200">
              <a:solidFill>
                <a:schemeClr val="dk1"/>
              </a:solidFill>
              <a:latin typeface="Inter"/>
              <a:ea typeface="Inter"/>
              <a:cs typeface="Inter"/>
              <a:sym typeface="Inter"/>
            </a:endParaRPr>
          </a:p>
          <a:p>
            <a:pPr indent="0" lvl="0" marL="457200" rtl="0" algn="l">
              <a:lnSpc>
                <a:spcPct val="107916"/>
              </a:lnSpc>
              <a:spcBef>
                <a:spcPts val="0"/>
              </a:spcBef>
              <a:spcAft>
                <a:spcPts val="0"/>
              </a:spcAft>
              <a:buNone/>
            </a:pPr>
            <a:r>
              <a:rPr lang="en" sz="1200" u="sng">
                <a:solidFill>
                  <a:srgbClr val="6484F3"/>
                </a:solidFill>
                <a:latin typeface="Inter"/>
                <a:ea typeface="Inter"/>
                <a:cs typeface="Inter"/>
                <a:sym typeface="Inter"/>
                <a:hlinkClick r:id="rId11">
                  <a:extLst>
                    <a:ext uri="{A12FA001-AC4F-418D-AE19-62706E023703}">
                      <ahyp:hlinkClr val="tx"/>
                    </a:ext>
                  </a:extLst>
                </a:hlinkClick>
              </a:rPr>
              <a:t>https://www.mountvernon.org/library/digitalhistory/digital-encyclopedia/article/first-continental-congress</a:t>
            </a:r>
            <a:r>
              <a:rPr lang="en" sz="1200">
                <a:solidFill>
                  <a:srgbClr val="6484F3"/>
                </a:solidFill>
                <a:latin typeface="Inter"/>
                <a:ea typeface="Inter"/>
                <a:cs typeface="Inter"/>
                <a:sym typeface="Inter"/>
              </a:rPr>
              <a:t> </a:t>
            </a:r>
            <a:endParaRPr sz="120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Battles of Lexington and Concord (April 1775) </a:t>
            </a:r>
            <a:r>
              <a:rPr lang="en" sz="1150" u="sng">
                <a:solidFill>
                  <a:srgbClr val="6484F3"/>
                </a:solidFill>
                <a:latin typeface="Inter"/>
                <a:ea typeface="Inter"/>
                <a:cs typeface="Inter"/>
                <a:sym typeface="Inter"/>
                <a:hlinkClick r:id="rId12">
                  <a:extLst>
                    <a:ext uri="{A12FA001-AC4F-418D-AE19-62706E023703}">
                      <ahyp:hlinkClr val="tx"/>
                    </a:ext>
                  </a:extLst>
                </a:hlinkClick>
              </a:rPr>
              <a:t>https://www.battlefields.org/learn/articles/lexington-and-concord-shot-heard-round-world</a:t>
            </a:r>
            <a:r>
              <a:rPr lang="en" sz="1150">
                <a:solidFill>
                  <a:srgbClr val="6484F3"/>
                </a:solidFill>
                <a:latin typeface="Inter"/>
                <a:ea typeface="Inter"/>
                <a:cs typeface="Inter"/>
                <a:sym typeface="Inter"/>
              </a:rPr>
              <a:t> </a:t>
            </a:r>
            <a:endParaRPr sz="1150">
              <a:solidFill>
                <a:srgbClr val="6484F3"/>
              </a:solidFill>
              <a:latin typeface="Inter"/>
              <a:ea typeface="Inter"/>
              <a:cs typeface="Inter"/>
              <a:sym typeface="Inter"/>
            </a:endParaRPr>
          </a:p>
          <a:p>
            <a:pPr indent="0" lvl="0" marL="457200" rtl="0" algn="l">
              <a:lnSpc>
                <a:spcPct val="107916"/>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7916"/>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The Declaration of Independence (July 1776) </a:t>
            </a:r>
            <a:r>
              <a:rPr lang="en" sz="1200" u="sng">
                <a:solidFill>
                  <a:srgbClr val="6484F3"/>
                </a:solidFill>
                <a:latin typeface="Inter"/>
                <a:ea typeface="Inter"/>
                <a:cs typeface="Inter"/>
                <a:sym typeface="Inter"/>
                <a:hlinkClick r:id="rId13">
                  <a:extLst>
                    <a:ext uri="{A12FA001-AC4F-418D-AE19-62706E023703}">
                      <ahyp:hlinkClr val="tx"/>
                    </a:ext>
                  </a:extLst>
                </a:hlinkClick>
              </a:rPr>
              <a:t>https://www.archives.gov/founding-docs/declaration-history</a:t>
            </a:r>
            <a:r>
              <a:rPr lang="en" sz="1200">
                <a:solidFill>
                  <a:srgbClr val="6484F3"/>
                </a:solidFill>
                <a:latin typeface="Inter"/>
                <a:ea typeface="Inter"/>
                <a:cs typeface="Inter"/>
                <a:sym typeface="Inter"/>
              </a:rPr>
              <a:t> </a:t>
            </a:r>
            <a:endParaRPr b="1" sz="1600">
              <a:solidFill>
                <a:srgbClr val="6484F3"/>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Unit 4 Road to Revolution 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Task</a:t>
            </a:r>
            <a:endParaRPr sz="2200">
              <a:solidFill>
                <a:schemeClr val="dk1"/>
              </a:solidFill>
              <a:latin typeface="Inter Medium"/>
              <a:ea typeface="Inter Medium"/>
              <a:cs typeface="Inter Medium"/>
              <a:sym typeface="Inter Medium"/>
            </a:endParaRPr>
          </a:p>
        </p:txBody>
      </p:sp>
      <p:pic>
        <p:nvPicPr>
          <p:cNvPr id="85" name="Google Shape;85;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86" name="Google Shape;8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8" name="Google Shape;88;p15"/>
          <p:cNvGraphicFramePr/>
          <p:nvPr/>
        </p:nvGraphicFramePr>
        <p:xfrm>
          <a:off x="952550" y="1289425"/>
          <a:ext cx="3000000" cy="3000000"/>
        </p:xfrm>
        <a:graphic>
          <a:graphicData uri="http://schemas.openxmlformats.org/drawingml/2006/table">
            <a:tbl>
              <a:tblPr>
                <a:noFill/>
                <a:tableStyleId>{B514481B-C617-4C96-814A-8B999B3AF95A}</a:tableStyleId>
              </a:tblPr>
              <a:tblGrid>
                <a:gridCol w="2933700"/>
                <a:gridCol w="2933700"/>
              </a:tblGrid>
              <a:tr h="290875">
                <a:tc gridSpan="2">
                  <a:txBody>
                    <a:bodyPr/>
                    <a:lstStyle/>
                    <a:p>
                      <a:pPr indent="0" lvl="0" marL="0" rtl="0" algn="ctr">
                        <a:spcBef>
                          <a:spcPts val="0"/>
                        </a:spcBef>
                        <a:spcAft>
                          <a:spcPts val="0"/>
                        </a:spcAft>
                        <a:buNone/>
                      </a:pPr>
                      <a:r>
                        <a:rPr lang="en" sz="1200">
                          <a:latin typeface="Inter"/>
                          <a:ea typeface="Inter"/>
                          <a:cs typeface="Inter"/>
                          <a:sym typeface="Inter"/>
                        </a:rPr>
                        <a:t>Events Chosen by Each Partner</a:t>
                      </a:r>
                      <a:endParaRPr sz="1200">
                        <a:latin typeface="Inter"/>
                        <a:ea typeface="Inter"/>
                        <a:cs typeface="Inter"/>
                        <a:sym typeface="Inter"/>
                      </a:endParaRPr>
                    </a:p>
                  </a:txBody>
                  <a:tcPr marT="91425" marB="91425" marR="91425" marL="91425"/>
                </a:tc>
                <a:tc hMerge="1"/>
              </a:tr>
              <a:tr h="290875">
                <a:tc>
                  <a:txBody>
                    <a:bodyPr/>
                    <a:lstStyle/>
                    <a:p>
                      <a:pPr indent="0" lvl="0" marL="0" rtl="0" algn="ctr">
                        <a:spcBef>
                          <a:spcPts val="0"/>
                        </a:spcBef>
                        <a:spcAft>
                          <a:spcPts val="0"/>
                        </a:spcAft>
                        <a:buNone/>
                      </a:pPr>
                      <a:r>
                        <a:rPr b="1" lang="en" sz="1200">
                          <a:latin typeface="Inter"/>
                          <a:ea typeface="Inter"/>
                          <a:cs typeface="Inter"/>
                          <a:sym typeface="Inter"/>
                        </a:rPr>
                        <a:t>Partner 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Partner B</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290875">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875">
                <a:tc>
                  <a:txBody>
                    <a:bodyPr/>
                    <a:lstStyle/>
                    <a:p>
                      <a:pPr indent="0" lvl="0" marL="0" rtl="0" algn="l">
                        <a:spcBef>
                          <a:spcPts val="0"/>
                        </a:spcBef>
                        <a:spcAft>
                          <a:spcPts val="0"/>
                        </a:spcAft>
                        <a:buNone/>
                      </a:pPr>
                      <a:r>
                        <a:rPr lang="en" sz="1200">
                          <a:latin typeface="Inter"/>
                          <a:ea typeface="Inter"/>
                          <a:cs typeface="Inter"/>
                          <a:sym typeface="Inter"/>
                        </a:rPr>
                        <a:t>2.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875">
                <a:tc>
                  <a:txBody>
                    <a:bodyPr/>
                    <a:lstStyle/>
                    <a:p>
                      <a:pPr indent="0" lvl="0" marL="0" rtl="0" algn="l">
                        <a:spcBef>
                          <a:spcPts val="0"/>
                        </a:spcBef>
                        <a:spcAft>
                          <a:spcPts val="0"/>
                        </a:spcAft>
                        <a:buNone/>
                      </a:pPr>
                      <a:r>
                        <a:rPr lang="en" sz="1200">
                          <a:latin typeface="Inter"/>
                          <a:ea typeface="Inter"/>
                          <a:cs typeface="Inter"/>
                          <a:sym typeface="Inter"/>
                        </a:rPr>
                        <a:t>3.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3.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9" name="Google Shape;89;p15"/>
          <p:cNvSpPr txBox="1"/>
          <p:nvPr/>
        </p:nvSpPr>
        <p:spPr>
          <a:xfrm>
            <a:off x="1876125" y="3332600"/>
            <a:ext cx="4140600" cy="74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Event 1 Website</a:t>
            </a:r>
            <a:r>
              <a:rPr lang="en" sz="1200">
                <a:solidFill>
                  <a:schemeClr val="dk1"/>
                </a:solidFill>
                <a:latin typeface="Inter"/>
                <a:ea typeface="Inter"/>
                <a:cs typeface="Inter"/>
                <a:sym typeface="Inter"/>
              </a:rPr>
              <a:t> (write website title and domain host; ex: “Proclamation Line of 1763,” Mount Vernon.)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a:t>
            </a:r>
            <a:endParaRPr sz="1200">
              <a:solidFill>
                <a:schemeClr val="dk1"/>
              </a:solidFill>
              <a:latin typeface="Inter"/>
              <a:ea typeface="Inter"/>
              <a:cs typeface="Inter"/>
              <a:sym typeface="Inter"/>
            </a:endParaRPr>
          </a:p>
        </p:txBody>
      </p:sp>
      <p:sp>
        <p:nvSpPr>
          <p:cNvPr id="90" name="Google Shape;90;p15"/>
          <p:cNvSpPr txBox="1"/>
          <p:nvPr/>
        </p:nvSpPr>
        <p:spPr>
          <a:xfrm>
            <a:off x="441775" y="4222938"/>
            <a:ext cx="2464200" cy="101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Important Dates:</a:t>
            </a:r>
            <a:endParaRPr sz="1200">
              <a:solidFill>
                <a:schemeClr val="dk1"/>
              </a:solidFill>
              <a:latin typeface="Inter"/>
              <a:ea typeface="Inter"/>
              <a:cs typeface="Inter"/>
              <a:sym typeface="Inter"/>
            </a:endParaRPr>
          </a:p>
        </p:txBody>
      </p:sp>
      <p:sp>
        <p:nvSpPr>
          <p:cNvPr id="91" name="Google Shape;91;p15"/>
          <p:cNvSpPr txBox="1"/>
          <p:nvPr/>
        </p:nvSpPr>
        <p:spPr>
          <a:xfrm>
            <a:off x="4866425" y="4222938"/>
            <a:ext cx="2464200" cy="101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Important People Involved:</a:t>
            </a:r>
            <a:endParaRPr sz="1200">
              <a:solidFill>
                <a:schemeClr val="dk1"/>
              </a:solidFill>
              <a:latin typeface="Inter"/>
              <a:ea typeface="Inter"/>
              <a:cs typeface="Inter"/>
              <a:sym typeface="Inter"/>
            </a:endParaRPr>
          </a:p>
        </p:txBody>
      </p:sp>
      <p:sp>
        <p:nvSpPr>
          <p:cNvPr id="92" name="Google Shape;92;p15"/>
          <p:cNvSpPr txBox="1"/>
          <p:nvPr/>
        </p:nvSpPr>
        <p:spPr>
          <a:xfrm>
            <a:off x="3366000" y="4867400"/>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93" name="Google Shape;93;p15"/>
          <p:cNvSpPr txBox="1"/>
          <p:nvPr/>
        </p:nvSpPr>
        <p:spPr>
          <a:xfrm>
            <a:off x="441775" y="54672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94" name="Google Shape;94;p15"/>
          <p:cNvSpPr txBox="1"/>
          <p:nvPr/>
        </p:nvSpPr>
        <p:spPr>
          <a:xfrm>
            <a:off x="4866425" y="5467200"/>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an important cause of the Revolution:</a:t>
            </a:r>
            <a:endParaRPr sz="1200">
              <a:solidFill>
                <a:schemeClr val="dk1"/>
              </a:solidFill>
              <a:latin typeface="Inter"/>
              <a:ea typeface="Inter"/>
              <a:cs typeface="Inter"/>
              <a:sym typeface="Inter"/>
            </a:endParaRPr>
          </a:p>
        </p:txBody>
      </p:sp>
      <p:cxnSp>
        <p:nvCxnSpPr>
          <p:cNvPr id="95" name="Google Shape;95;p15"/>
          <p:cNvCxnSpPr>
            <a:endCxn id="90" idx="3"/>
          </p:cNvCxnSpPr>
          <p:nvPr/>
        </p:nvCxnSpPr>
        <p:spPr>
          <a:xfrm rot="10800000">
            <a:off x="2905975" y="4731888"/>
            <a:ext cx="466500" cy="842700"/>
          </a:xfrm>
          <a:prstGeom prst="straightConnector1">
            <a:avLst/>
          </a:prstGeom>
          <a:noFill/>
          <a:ln cap="flat" cmpd="sng" w="9525">
            <a:solidFill>
              <a:schemeClr val="dk2"/>
            </a:solidFill>
            <a:prstDash val="solid"/>
            <a:round/>
            <a:headEnd len="med" w="med" type="none"/>
            <a:tailEnd len="med" w="med" type="triangle"/>
          </a:ln>
        </p:spPr>
      </p:cxnSp>
      <p:cxnSp>
        <p:nvCxnSpPr>
          <p:cNvPr id="96" name="Google Shape;96;p15"/>
          <p:cNvCxnSpPr>
            <a:stCxn id="92" idx="1"/>
            <a:endCxn id="93" idx="3"/>
          </p:cNvCxnSpPr>
          <p:nvPr/>
        </p:nvCxnSpPr>
        <p:spPr>
          <a:xfrm flipH="1">
            <a:off x="2906100" y="5594600"/>
            <a:ext cx="459900" cy="825000"/>
          </a:xfrm>
          <a:prstGeom prst="straightConnector1">
            <a:avLst/>
          </a:prstGeom>
          <a:noFill/>
          <a:ln cap="flat" cmpd="sng" w="9525">
            <a:solidFill>
              <a:schemeClr val="dk2"/>
            </a:solidFill>
            <a:prstDash val="solid"/>
            <a:round/>
            <a:headEnd len="med" w="med" type="none"/>
            <a:tailEnd len="med" w="med" type="triangle"/>
          </a:ln>
        </p:spPr>
      </p:cxnSp>
      <p:cxnSp>
        <p:nvCxnSpPr>
          <p:cNvPr id="97" name="Google Shape;97;p15"/>
          <p:cNvCxnSpPr>
            <a:stCxn id="92" idx="3"/>
            <a:endCxn id="91" idx="1"/>
          </p:cNvCxnSpPr>
          <p:nvPr/>
        </p:nvCxnSpPr>
        <p:spPr>
          <a:xfrm flipH="1" rot="10800000">
            <a:off x="4406400" y="4731800"/>
            <a:ext cx="459900" cy="862800"/>
          </a:xfrm>
          <a:prstGeom prst="straightConnector1">
            <a:avLst/>
          </a:prstGeom>
          <a:noFill/>
          <a:ln cap="flat" cmpd="sng" w="9525">
            <a:solidFill>
              <a:schemeClr val="dk2"/>
            </a:solidFill>
            <a:prstDash val="solid"/>
            <a:round/>
            <a:headEnd len="med" w="med" type="none"/>
            <a:tailEnd len="med" w="med" type="triangle"/>
          </a:ln>
        </p:spPr>
      </p:cxnSp>
      <p:cxnSp>
        <p:nvCxnSpPr>
          <p:cNvPr id="98" name="Google Shape;98;p15"/>
          <p:cNvCxnSpPr>
            <a:stCxn id="92" idx="3"/>
            <a:endCxn id="94" idx="1"/>
          </p:cNvCxnSpPr>
          <p:nvPr/>
        </p:nvCxnSpPr>
        <p:spPr>
          <a:xfrm>
            <a:off x="4406400" y="5594600"/>
            <a:ext cx="459900" cy="825000"/>
          </a:xfrm>
          <a:prstGeom prst="straightConnector1">
            <a:avLst/>
          </a:prstGeom>
          <a:noFill/>
          <a:ln cap="flat" cmpd="sng" w="9525">
            <a:solidFill>
              <a:schemeClr val="dk2"/>
            </a:solidFill>
            <a:prstDash val="solid"/>
            <a:round/>
            <a:headEnd len="med" w="med" type="none"/>
            <a:tailEnd len="med" w="med" type="triangle"/>
          </a:ln>
        </p:spPr>
      </p:cxnSp>
      <p:sp>
        <p:nvSpPr>
          <p:cNvPr id="99" name="Google Shape;99;p15"/>
          <p:cNvSpPr txBox="1"/>
          <p:nvPr/>
        </p:nvSpPr>
        <p:spPr>
          <a:xfrm>
            <a:off x="441750" y="7671488"/>
            <a:ext cx="6888900" cy="54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After research is complete, </a:t>
            </a:r>
            <a:r>
              <a:rPr lang="en" sz="1200">
                <a:solidFill>
                  <a:schemeClr val="dk1"/>
                </a:solidFill>
                <a:latin typeface="Inter"/>
                <a:ea typeface="Inter"/>
                <a:cs typeface="Inter"/>
                <a:sym typeface="Inter"/>
              </a:rPr>
              <a:t>brainstorm with your partner on the relative significance of each cause. Below, rank your causes from 1 (most significant) to 6 (least significant).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0" name="Google Shape;100;p15"/>
          <p:cNvGraphicFramePr/>
          <p:nvPr/>
        </p:nvGraphicFramePr>
        <p:xfrm>
          <a:off x="812725" y="8220200"/>
          <a:ext cx="3000000" cy="3000000"/>
        </p:xfrm>
        <a:graphic>
          <a:graphicData uri="http://schemas.openxmlformats.org/drawingml/2006/table">
            <a:tbl>
              <a:tblPr>
                <a:noFill/>
                <a:tableStyleId>{B514481B-C617-4C96-814A-8B999B3AF95A}</a:tableStyleId>
              </a:tblPr>
              <a:tblGrid>
                <a:gridCol w="2933700"/>
                <a:gridCol w="2933700"/>
              </a:tblGrid>
              <a:tr h="21400">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a:t>
                      </a:r>
                      <a:endParaRPr sz="1000">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2.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5.</a:t>
                      </a:r>
                      <a:endParaRPr sz="1000">
                        <a:latin typeface="Inter"/>
                        <a:ea typeface="Inter"/>
                        <a:cs typeface="Inter"/>
                        <a:sym typeface="Inter"/>
                      </a:endParaRPr>
                    </a:p>
                  </a:txBody>
                  <a:tcPr marT="91425" marB="91425" marR="91425" marL="91425"/>
                </a:tc>
              </a:tr>
              <a:tr h="21400">
                <a:tc>
                  <a:txBody>
                    <a:bodyPr/>
                    <a:lstStyle/>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6.</a:t>
                      </a:r>
                      <a:endParaRPr sz="10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pic>
        <p:nvPicPr>
          <p:cNvPr id="105" name="Google Shape;10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Unit 4 Road to Revolution Timeline Project</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Task</a:t>
            </a:r>
            <a:endParaRPr sz="2200">
              <a:solidFill>
                <a:schemeClr val="dk1"/>
              </a:solidFill>
              <a:latin typeface="Inter Medium"/>
              <a:ea typeface="Inter Medium"/>
              <a:cs typeface="Inter Medium"/>
              <a:sym typeface="Inter Medium"/>
            </a:endParaRPr>
          </a:p>
        </p:txBody>
      </p:sp>
      <p:pic>
        <p:nvPicPr>
          <p:cNvPr id="107" name="Google Shape;107;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08" name="Google Shape;10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9" name="Google Shape;10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0" name="Google Shape;110;p16"/>
          <p:cNvSpPr txBox="1"/>
          <p:nvPr/>
        </p:nvSpPr>
        <p:spPr>
          <a:xfrm>
            <a:off x="1876175" y="1070475"/>
            <a:ext cx="4140600" cy="7473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b="1" lang="en" sz="1200">
                <a:solidFill>
                  <a:schemeClr val="dk1"/>
                </a:solidFill>
                <a:latin typeface="Inter"/>
                <a:ea typeface="Inter"/>
                <a:cs typeface="Inter"/>
                <a:sym typeface="Inter"/>
              </a:rPr>
              <a:t>Event 2 Website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_______________________________________________________</a:t>
            </a:r>
            <a:endParaRPr sz="1200">
              <a:solidFill>
                <a:schemeClr val="dk1"/>
              </a:solidFill>
              <a:latin typeface="Inter"/>
              <a:ea typeface="Inter"/>
              <a:cs typeface="Inter"/>
              <a:sym typeface="Inter"/>
            </a:endParaRPr>
          </a:p>
        </p:txBody>
      </p:sp>
      <p:sp>
        <p:nvSpPr>
          <p:cNvPr id="111" name="Google Shape;111;p16"/>
          <p:cNvSpPr txBox="1"/>
          <p:nvPr/>
        </p:nvSpPr>
        <p:spPr>
          <a:xfrm>
            <a:off x="441825" y="1960813"/>
            <a:ext cx="2464200" cy="101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Important Dates:</a:t>
            </a:r>
            <a:endParaRPr sz="1200">
              <a:solidFill>
                <a:schemeClr val="dk1"/>
              </a:solidFill>
              <a:latin typeface="Inter"/>
              <a:ea typeface="Inter"/>
              <a:cs typeface="Inter"/>
              <a:sym typeface="Inter"/>
            </a:endParaRPr>
          </a:p>
        </p:txBody>
      </p:sp>
      <p:sp>
        <p:nvSpPr>
          <p:cNvPr id="112" name="Google Shape;112;p16"/>
          <p:cNvSpPr txBox="1"/>
          <p:nvPr/>
        </p:nvSpPr>
        <p:spPr>
          <a:xfrm>
            <a:off x="4866475" y="1960813"/>
            <a:ext cx="2464200" cy="101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Important People Involved:</a:t>
            </a:r>
            <a:endParaRPr sz="1200">
              <a:solidFill>
                <a:schemeClr val="dk1"/>
              </a:solidFill>
              <a:latin typeface="Inter"/>
              <a:ea typeface="Inter"/>
              <a:cs typeface="Inter"/>
              <a:sym typeface="Inter"/>
            </a:endParaRPr>
          </a:p>
        </p:txBody>
      </p:sp>
      <p:sp>
        <p:nvSpPr>
          <p:cNvPr id="113" name="Google Shape;113;p16"/>
          <p:cNvSpPr txBox="1"/>
          <p:nvPr/>
        </p:nvSpPr>
        <p:spPr>
          <a:xfrm>
            <a:off x="3366050" y="2605275"/>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14" name="Google Shape;114;p16"/>
          <p:cNvSpPr txBox="1"/>
          <p:nvPr/>
        </p:nvSpPr>
        <p:spPr>
          <a:xfrm>
            <a:off x="441825" y="3205075"/>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115" name="Google Shape;115;p16"/>
          <p:cNvSpPr txBox="1"/>
          <p:nvPr/>
        </p:nvSpPr>
        <p:spPr>
          <a:xfrm>
            <a:off x="4866475" y="3205075"/>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an important cause of the Revolution:</a:t>
            </a:r>
            <a:endParaRPr sz="1200">
              <a:solidFill>
                <a:schemeClr val="dk1"/>
              </a:solidFill>
              <a:latin typeface="Inter"/>
              <a:ea typeface="Inter"/>
              <a:cs typeface="Inter"/>
              <a:sym typeface="Inter"/>
            </a:endParaRPr>
          </a:p>
        </p:txBody>
      </p:sp>
      <p:cxnSp>
        <p:nvCxnSpPr>
          <p:cNvPr id="116" name="Google Shape;116;p16"/>
          <p:cNvCxnSpPr>
            <a:endCxn id="111" idx="3"/>
          </p:cNvCxnSpPr>
          <p:nvPr/>
        </p:nvCxnSpPr>
        <p:spPr>
          <a:xfrm rot="10800000">
            <a:off x="2906025" y="2469763"/>
            <a:ext cx="466500" cy="842700"/>
          </a:xfrm>
          <a:prstGeom prst="straightConnector1">
            <a:avLst/>
          </a:prstGeom>
          <a:noFill/>
          <a:ln cap="flat" cmpd="sng" w="9525">
            <a:solidFill>
              <a:schemeClr val="dk2"/>
            </a:solidFill>
            <a:prstDash val="solid"/>
            <a:round/>
            <a:headEnd len="med" w="med" type="none"/>
            <a:tailEnd len="med" w="med" type="triangle"/>
          </a:ln>
        </p:spPr>
      </p:cxnSp>
      <p:cxnSp>
        <p:nvCxnSpPr>
          <p:cNvPr id="117" name="Google Shape;117;p16"/>
          <p:cNvCxnSpPr>
            <a:stCxn id="113" idx="1"/>
            <a:endCxn id="114" idx="3"/>
          </p:cNvCxnSpPr>
          <p:nvPr/>
        </p:nvCxnSpPr>
        <p:spPr>
          <a:xfrm flipH="1">
            <a:off x="2906150" y="3332475"/>
            <a:ext cx="459900" cy="825000"/>
          </a:xfrm>
          <a:prstGeom prst="straightConnector1">
            <a:avLst/>
          </a:prstGeom>
          <a:noFill/>
          <a:ln cap="flat" cmpd="sng" w="9525">
            <a:solidFill>
              <a:schemeClr val="dk2"/>
            </a:solidFill>
            <a:prstDash val="solid"/>
            <a:round/>
            <a:headEnd len="med" w="med" type="none"/>
            <a:tailEnd len="med" w="med" type="triangle"/>
          </a:ln>
        </p:spPr>
      </p:cxnSp>
      <p:cxnSp>
        <p:nvCxnSpPr>
          <p:cNvPr id="118" name="Google Shape;118;p16"/>
          <p:cNvCxnSpPr>
            <a:stCxn id="113" idx="3"/>
            <a:endCxn id="112" idx="1"/>
          </p:cNvCxnSpPr>
          <p:nvPr/>
        </p:nvCxnSpPr>
        <p:spPr>
          <a:xfrm flipH="1" rot="10800000">
            <a:off x="4406450" y="2469675"/>
            <a:ext cx="459900" cy="862800"/>
          </a:xfrm>
          <a:prstGeom prst="straightConnector1">
            <a:avLst/>
          </a:prstGeom>
          <a:noFill/>
          <a:ln cap="flat" cmpd="sng" w="9525">
            <a:solidFill>
              <a:schemeClr val="dk2"/>
            </a:solidFill>
            <a:prstDash val="solid"/>
            <a:round/>
            <a:headEnd len="med" w="med" type="none"/>
            <a:tailEnd len="med" w="med" type="triangle"/>
          </a:ln>
        </p:spPr>
      </p:cxnSp>
      <p:cxnSp>
        <p:nvCxnSpPr>
          <p:cNvPr id="119" name="Google Shape;119;p16"/>
          <p:cNvCxnSpPr>
            <a:stCxn id="113" idx="3"/>
            <a:endCxn id="115" idx="1"/>
          </p:cNvCxnSpPr>
          <p:nvPr/>
        </p:nvCxnSpPr>
        <p:spPr>
          <a:xfrm>
            <a:off x="4406450" y="3332475"/>
            <a:ext cx="459900" cy="825000"/>
          </a:xfrm>
          <a:prstGeom prst="straightConnector1">
            <a:avLst/>
          </a:prstGeom>
          <a:noFill/>
          <a:ln cap="flat" cmpd="sng" w="9525">
            <a:solidFill>
              <a:schemeClr val="dk2"/>
            </a:solidFill>
            <a:prstDash val="solid"/>
            <a:round/>
            <a:headEnd len="med" w="med" type="none"/>
            <a:tailEnd len="med" w="med" type="triangle"/>
          </a:ln>
        </p:spPr>
      </p:cxnSp>
      <p:sp>
        <p:nvSpPr>
          <p:cNvPr id="120" name="Google Shape;120;p16"/>
          <p:cNvSpPr txBox="1"/>
          <p:nvPr/>
        </p:nvSpPr>
        <p:spPr>
          <a:xfrm>
            <a:off x="1936400" y="5209375"/>
            <a:ext cx="4140600" cy="7473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b="1" lang="en" sz="1200">
                <a:solidFill>
                  <a:schemeClr val="dk1"/>
                </a:solidFill>
                <a:latin typeface="Inter"/>
                <a:ea typeface="Inter"/>
                <a:cs typeface="Inter"/>
                <a:sym typeface="Inter"/>
              </a:rPr>
              <a:t>Event 3 Website</a:t>
            </a:r>
            <a:r>
              <a:rPr lang="en" sz="1200">
                <a:solidFill>
                  <a:schemeClr val="dk1"/>
                </a:solidFill>
                <a:latin typeface="Inter"/>
                <a:ea typeface="Inter"/>
                <a:cs typeface="Inter"/>
                <a:sym typeface="Inter"/>
              </a:rPr>
              <a:t> _______________________________________________________</a:t>
            </a:r>
            <a:endParaRPr sz="1200">
              <a:solidFill>
                <a:schemeClr val="dk1"/>
              </a:solidFill>
              <a:latin typeface="Inter"/>
              <a:ea typeface="Inter"/>
              <a:cs typeface="Inter"/>
              <a:sym typeface="Inter"/>
            </a:endParaRPr>
          </a:p>
        </p:txBody>
      </p:sp>
      <p:sp>
        <p:nvSpPr>
          <p:cNvPr id="121" name="Google Shape;121;p16"/>
          <p:cNvSpPr txBox="1"/>
          <p:nvPr/>
        </p:nvSpPr>
        <p:spPr>
          <a:xfrm>
            <a:off x="502050" y="6099713"/>
            <a:ext cx="2464200" cy="101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Important Dates:</a:t>
            </a:r>
            <a:endParaRPr sz="1200">
              <a:solidFill>
                <a:schemeClr val="dk1"/>
              </a:solidFill>
              <a:latin typeface="Inter"/>
              <a:ea typeface="Inter"/>
              <a:cs typeface="Inter"/>
              <a:sym typeface="Inter"/>
            </a:endParaRPr>
          </a:p>
        </p:txBody>
      </p:sp>
      <p:sp>
        <p:nvSpPr>
          <p:cNvPr id="122" name="Google Shape;122;p16"/>
          <p:cNvSpPr txBox="1"/>
          <p:nvPr/>
        </p:nvSpPr>
        <p:spPr>
          <a:xfrm>
            <a:off x="4926700" y="6099713"/>
            <a:ext cx="2464200" cy="101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Important People Involved:</a:t>
            </a:r>
            <a:endParaRPr sz="1200">
              <a:solidFill>
                <a:schemeClr val="dk1"/>
              </a:solidFill>
              <a:latin typeface="Inter"/>
              <a:ea typeface="Inter"/>
              <a:cs typeface="Inter"/>
              <a:sym typeface="Inter"/>
            </a:endParaRPr>
          </a:p>
        </p:txBody>
      </p:sp>
      <p:sp>
        <p:nvSpPr>
          <p:cNvPr id="123" name="Google Shape;123;p16"/>
          <p:cNvSpPr txBox="1"/>
          <p:nvPr/>
        </p:nvSpPr>
        <p:spPr>
          <a:xfrm>
            <a:off x="3426275" y="6744175"/>
            <a:ext cx="1040400" cy="1454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Event: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16"/>
          <p:cNvSpPr txBox="1"/>
          <p:nvPr/>
        </p:nvSpPr>
        <p:spPr>
          <a:xfrm>
            <a:off x="502050" y="7343975"/>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Event Summary:</a:t>
            </a:r>
            <a:endParaRPr sz="1200">
              <a:solidFill>
                <a:schemeClr val="dk1"/>
              </a:solidFill>
              <a:latin typeface="Inter"/>
              <a:ea typeface="Inter"/>
              <a:cs typeface="Inter"/>
              <a:sym typeface="Inter"/>
            </a:endParaRPr>
          </a:p>
        </p:txBody>
      </p:sp>
      <p:sp>
        <p:nvSpPr>
          <p:cNvPr id="125" name="Google Shape;125;p16"/>
          <p:cNvSpPr txBox="1"/>
          <p:nvPr/>
        </p:nvSpPr>
        <p:spPr>
          <a:xfrm>
            <a:off x="4926700" y="7343975"/>
            <a:ext cx="2464200" cy="1905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Why it is an important cause of the Revolution:</a:t>
            </a:r>
            <a:endParaRPr sz="1200">
              <a:solidFill>
                <a:schemeClr val="dk1"/>
              </a:solidFill>
              <a:latin typeface="Inter"/>
              <a:ea typeface="Inter"/>
              <a:cs typeface="Inter"/>
              <a:sym typeface="Inter"/>
            </a:endParaRPr>
          </a:p>
        </p:txBody>
      </p:sp>
      <p:cxnSp>
        <p:nvCxnSpPr>
          <p:cNvPr id="126" name="Google Shape;126;p16"/>
          <p:cNvCxnSpPr>
            <a:endCxn id="121" idx="3"/>
          </p:cNvCxnSpPr>
          <p:nvPr/>
        </p:nvCxnSpPr>
        <p:spPr>
          <a:xfrm rot="10800000">
            <a:off x="2966250" y="6608663"/>
            <a:ext cx="466500" cy="842700"/>
          </a:xfrm>
          <a:prstGeom prst="straightConnector1">
            <a:avLst/>
          </a:prstGeom>
          <a:noFill/>
          <a:ln cap="flat" cmpd="sng" w="9525">
            <a:solidFill>
              <a:schemeClr val="dk2"/>
            </a:solidFill>
            <a:prstDash val="solid"/>
            <a:round/>
            <a:headEnd len="med" w="med" type="none"/>
            <a:tailEnd len="med" w="med" type="triangle"/>
          </a:ln>
        </p:spPr>
      </p:cxnSp>
      <p:cxnSp>
        <p:nvCxnSpPr>
          <p:cNvPr id="127" name="Google Shape;127;p16"/>
          <p:cNvCxnSpPr>
            <a:stCxn id="123" idx="1"/>
            <a:endCxn id="124" idx="3"/>
          </p:cNvCxnSpPr>
          <p:nvPr/>
        </p:nvCxnSpPr>
        <p:spPr>
          <a:xfrm flipH="1">
            <a:off x="2966375" y="7471375"/>
            <a:ext cx="459900" cy="825000"/>
          </a:xfrm>
          <a:prstGeom prst="straightConnector1">
            <a:avLst/>
          </a:prstGeom>
          <a:noFill/>
          <a:ln cap="flat" cmpd="sng" w="9525">
            <a:solidFill>
              <a:schemeClr val="dk2"/>
            </a:solidFill>
            <a:prstDash val="solid"/>
            <a:round/>
            <a:headEnd len="med" w="med" type="none"/>
            <a:tailEnd len="med" w="med" type="triangle"/>
          </a:ln>
        </p:spPr>
      </p:cxnSp>
      <p:cxnSp>
        <p:nvCxnSpPr>
          <p:cNvPr id="128" name="Google Shape;128;p16"/>
          <p:cNvCxnSpPr>
            <a:stCxn id="123" idx="3"/>
            <a:endCxn id="122" idx="1"/>
          </p:cNvCxnSpPr>
          <p:nvPr/>
        </p:nvCxnSpPr>
        <p:spPr>
          <a:xfrm flipH="1" rot="10800000">
            <a:off x="4466675" y="6608575"/>
            <a:ext cx="459900" cy="862800"/>
          </a:xfrm>
          <a:prstGeom prst="straightConnector1">
            <a:avLst/>
          </a:prstGeom>
          <a:noFill/>
          <a:ln cap="flat" cmpd="sng" w="9525">
            <a:solidFill>
              <a:schemeClr val="dk2"/>
            </a:solidFill>
            <a:prstDash val="solid"/>
            <a:round/>
            <a:headEnd len="med" w="med" type="none"/>
            <a:tailEnd len="med" w="med" type="triangle"/>
          </a:ln>
        </p:spPr>
      </p:cxnSp>
      <p:cxnSp>
        <p:nvCxnSpPr>
          <p:cNvPr id="129" name="Google Shape;129;p16"/>
          <p:cNvCxnSpPr>
            <a:stCxn id="123" idx="3"/>
            <a:endCxn id="125" idx="1"/>
          </p:cNvCxnSpPr>
          <p:nvPr/>
        </p:nvCxnSpPr>
        <p:spPr>
          <a:xfrm>
            <a:off x="4466675" y="7471375"/>
            <a:ext cx="459900" cy="8250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66448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